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43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184" y="6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97DDDF-6BD3-3D41-B73F-96138B563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6FCAA3C-FC5B-2748-99EC-296EA39CF0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6E3046B-1973-6943-971A-7679EE23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4F5B6C-01DD-DA4A-B771-83856612A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292491-3B21-E14B-9840-08C285745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724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338BBC-E577-014A-87A4-BDFA278C7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B8CDE30-CD75-DA44-85E1-5E61574A69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B29B332-EA62-FC49-A250-C361C3972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C91893A-8FF2-5C40-ABEF-A5254BA6A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44A4AF-A4CA-C044-A21E-DBD01998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5755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9ED213F-81B8-8947-9C0E-72BA74AA8E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00BDE10-303E-884B-8703-D7498286A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467FB2-DCD1-9340-AFC5-46A0AB725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378E476-9F36-B440-A2B0-691877D2A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3B9EAC0-B62D-2C4A-A817-1D1FA4C64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9438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E22683-A350-544C-850D-052455078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BAA735-FDEC-DF43-99DA-8C8A796DA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642E2AB-08B0-4845-A749-EC89BBC5B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07D475E-7A80-5142-88DC-88270C4A0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D3F9E2F-9EEF-1C42-BBB2-BEF242CB2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2521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E7CC54-8D6F-0E4F-BD4F-135251F10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4479311-671A-D54F-B1B5-F4CF17311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D895E7F-E4FF-0941-B745-253369C84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EB2B5F4-02A6-9246-824D-2FD63E19D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F33BFDB-15AC-7342-8619-572D8D3D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7548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428CB2-44FE-0141-B6D8-36F77DB0E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3231FDE-75B4-2441-B302-3EBEF9FCE9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0B0D3DE-17DB-B04F-BCBC-2EEA3044E4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37A5F53-2618-9841-98AB-28193ABEA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2FAB498-312E-F742-BC33-459878773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AF0295-A5C5-9B4B-8881-684ED06F4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871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7FAF8A-1D79-664B-91E1-BF153DC1C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6C4E43B-A907-5340-8BB7-722D814B2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4D598AC-B0B5-7248-9953-8A9719A04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935FD1A-3E16-FF4A-9D64-48D3802F61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3B617CC-1632-7E4A-95C4-95FC5BD363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6CD2858-F4EC-0946-B568-663D306D3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311246C-B4A0-1C40-B2ED-F3B052FE8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02FAF2D-2620-7F4C-861F-8C156FD92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4318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29E610-7B18-AF4A-82F5-F15EE4D37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B0ACE69-BB34-9849-9071-EEC945BB8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2ABECF8-103A-A74A-817D-ACF5D274B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E3AB107-7E56-344A-9B27-B6FA61606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1578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DEA14B6-5900-8C44-AE53-D5716AB15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EAC94F2-CEF3-004A-8EF1-44E00E8C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806885E-E365-9F49-960D-9A47323ED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6556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6AFAD4-28DA-2346-8AA2-2064D496B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5A02155-41A4-DB43-86CB-E5AACF523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6D2D6E9-67ED-1D4A-801A-E2FF3B85D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E91989A-0461-1346-9333-3743B84F2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47B8279-F2EF-AF44-A86F-15F8D7D68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EC122ED-1A40-F044-99C1-A9CEE44AE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5709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0578BC-2479-AA43-972A-36179CEDB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50B1080-5086-754C-980D-BF41AC8BD7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4F8610E-D660-0146-967E-DC8B6EE47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9B92EA6-6B06-C040-9512-C0813D688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B7FD8A-02B6-2E4F-B112-E81AC1357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D9D043-9028-6840-8CF2-667F1D043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7339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FB3B7E9-FB20-9443-9169-C9E4468E4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731144F-6943-C44C-901F-678A3B91B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EA2E0F-782C-A840-A325-CB88D5703E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AC0EE-6507-814B-9227-C8B0F9B8C8B8}" type="datetimeFigureOut">
              <a:rPr kumimoji="1" lang="ja-JP" altLang="en-US" smtClean="0"/>
              <a:t>2022/2/17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CFCD35-A7CA-6B4E-9CFB-9DC6F780D0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2AA14D8-8C69-2E40-9BAB-75533B5BB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94FA3-992F-3A42-821D-53EC3DF44DD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4776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684381-8A42-094E-A4BE-5DC9B4E496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深層信念ネットワーク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198D385-B004-164B-AE98-576FC21E59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791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83D0BC-59D9-D842-AF46-2B03345A2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生成された画像</a:t>
            </a:r>
          </a:p>
        </p:txBody>
      </p:sp>
      <p:pic>
        <p:nvPicPr>
          <p:cNvPr id="5" name="コンテンツ プレースホルダー 4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9C2DBE99-47BE-F74B-B75A-78C822C76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3728" y="1800226"/>
            <a:ext cx="2191307" cy="4904356"/>
          </a:xfrm>
        </p:spPr>
      </p:pic>
      <p:pic>
        <p:nvPicPr>
          <p:cNvPr id="7" name="図 6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3CFE6FBF-5009-FD43-86F6-352486C14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2219" y="1800226"/>
            <a:ext cx="2171582" cy="4904358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FF676B6-7781-EF42-8A43-2B972744AC4F}"/>
              </a:ext>
            </a:extLst>
          </p:cNvPr>
          <p:cNvSpPr/>
          <p:nvPr/>
        </p:nvSpPr>
        <p:spPr>
          <a:xfrm>
            <a:off x="6883400" y="3929238"/>
            <a:ext cx="5029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/>
              <a:t>確率的に生成されるため、</a:t>
            </a:r>
            <a:endParaRPr lang="en-US" altLang="ja-JP" dirty="0"/>
          </a:p>
          <a:p>
            <a:r>
              <a:rPr lang="ja-JP" altLang="en-US"/>
              <a:t>実行するたびに異なるサンプルが生成される。</a:t>
            </a:r>
          </a:p>
        </p:txBody>
      </p:sp>
    </p:spTree>
    <p:extLst>
      <p:ext uri="{BB962C8B-B14F-4D97-AF65-F5344CB8AC3E}">
        <p14:creationId xmlns:p14="http://schemas.microsoft.com/office/powerpoint/2010/main" val="2018591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45799F-47CF-C845-9D92-A8AFD4075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教師あり学習の結果比較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6B14E72-37BD-2046-A175-BB7CD8AE5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57275"/>
          </a:xfrm>
        </p:spPr>
        <p:txBody>
          <a:bodyPr/>
          <a:lstStyle/>
          <a:p>
            <a:r>
              <a:rPr lang="en-US" altLang="ja-JP" dirty="0"/>
              <a:t>DBN</a:t>
            </a:r>
            <a:r>
              <a:rPr lang="ja-JP" altLang="en-US"/>
              <a:t>を用いた画像生成により、訓練データセットのサイズを増やすことで、精度が</a:t>
            </a:r>
            <a:r>
              <a:rPr lang="en-US" altLang="ja-JP" dirty="0"/>
              <a:t>1</a:t>
            </a:r>
            <a:r>
              <a:rPr lang="ja-JP" altLang="en-US"/>
              <a:t>％ほど向上した。</a:t>
            </a:r>
            <a:endParaRPr lang="en-US" altLang="ja-JP" dirty="0"/>
          </a:p>
        </p:txBody>
      </p:sp>
      <p:graphicFrame>
        <p:nvGraphicFramePr>
          <p:cNvPr id="5" name="表 5">
            <a:extLst>
              <a:ext uri="{FF2B5EF4-FFF2-40B4-BE49-F238E27FC236}">
                <a16:creationId xmlns:a16="http://schemas.microsoft.com/office/drawing/2014/main" id="{42DBE6F6-1D2F-CC42-95F5-BD1C83BF33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491060"/>
              </p:ext>
            </p:extLst>
          </p:nvPr>
        </p:nvGraphicFramePr>
        <p:xfrm>
          <a:off x="2032000" y="3653366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21891644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307577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/>
                        <a:t>手法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/>
                        <a:t>精度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013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" altLang="ja-JP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Supervised-Only Accuracy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ja-JP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0.9437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739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" altLang="ja-JP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DBN-Based Solution Accuracy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ja-JP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0.9567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1420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27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DA994B-FE1D-1D43-B5F0-D12B59D51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深層信念ネットワーク（</a:t>
            </a:r>
            <a:r>
              <a:rPr lang="en-US" altLang="ja-JP" dirty="0"/>
              <a:t>DBN</a:t>
            </a:r>
            <a:r>
              <a:rPr lang="ja-JP" altLang="en-US"/>
              <a:t>）とは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6DBD0FF-CADB-FB40-97E9-EDDF762DE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06734"/>
          </a:xfrm>
        </p:spPr>
        <p:txBody>
          <a:bodyPr/>
          <a:lstStyle/>
          <a:p>
            <a:r>
              <a:rPr kumimoji="1" lang="ja-JP" altLang="en-US"/>
              <a:t>複数の制限付きボルツマンマシン（</a:t>
            </a:r>
            <a:r>
              <a:rPr kumimoji="1" lang="en-US" altLang="ja-JP" dirty="0"/>
              <a:t>RBM</a:t>
            </a:r>
            <a:r>
              <a:rPr kumimoji="1" lang="ja-JP" altLang="en-US"/>
              <a:t>）で構成される</a:t>
            </a:r>
            <a:endParaRPr kumimoji="1" lang="en-US" altLang="ja-JP" dirty="0"/>
          </a:p>
          <a:p>
            <a:pPr lvl="1"/>
            <a:r>
              <a:rPr lang="ja-JP" altLang="en-US"/>
              <a:t>画像、動画、音声、テキストなどの認識やクラスタリングに用いられる。</a:t>
            </a:r>
            <a:endParaRPr lang="en-US" altLang="ja-JP" dirty="0"/>
          </a:p>
          <a:p>
            <a:pPr lvl="1"/>
            <a:endParaRPr lang="en-US" altLang="ja-JP" dirty="0"/>
          </a:p>
          <a:p>
            <a:endParaRPr kumimoji="1" lang="ja-JP" altLang="en-US"/>
          </a:p>
        </p:txBody>
      </p:sp>
      <p:pic>
        <p:nvPicPr>
          <p:cNvPr id="5" name="図 4" descr="ダイアグラム&#10;&#10;中程度の精度で自動的に生成された説明">
            <a:extLst>
              <a:ext uri="{FF2B5EF4-FFF2-40B4-BE49-F238E27FC236}">
                <a16:creationId xmlns:a16="http://schemas.microsoft.com/office/drawing/2014/main" id="{89503F9A-F6D9-514B-AE0F-B273EF5F0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061" y="5361104"/>
            <a:ext cx="2298510" cy="1044275"/>
          </a:xfrm>
          <a:prstGeom prst="rect">
            <a:avLst/>
          </a:prstGeom>
        </p:spPr>
      </p:pic>
      <p:pic>
        <p:nvPicPr>
          <p:cNvPr id="7" name="図 6" descr="ダイアグラム, 概略図&#10;&#10;自動的に生成された説明">
            <a:extLst>
              <a:ext uri="{FF2B5EF4-FFF2-40B4-BE49-F238E27FC236}">
                <a16:creationId xmlns:a16="http://schemas.microsoft.com/office/drawing/2014/main" id="{D24DFD7F-F86F-9840-9169-F8A9DE203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508" y="3625642"/>
            <a:ext cx="2925231" cy="2944604"/>
          </a:xfrm>
          <a:prstGeom prst="rect">
            <a:avLst/>
          </a:prstGeom>
        </p:spPr>
      </p:pic>
      <p:pic>
        <p:nvPicPr>
          <p:cNvPr id="8" name="図 7" descr="ダイアグラム&#10;&#10;中程度の精度で自動的に生成された説明">
            <a:extLst>
              <a:ext uri="{FF2B5EF4-FFF2-40B4-BE49-F238E27FC236}">
                <a16:creationId xmlns:a16="http://schemas.microsoft.com/office/drawing/2014/main" id="{383C8B54-D56E-A44B-AF8F-84F6A0E75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061" y="3872067"/>
            <a:ext cx="2298510" cy="1044275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47471D1-7301-4748-A1AE-2F4F6DABB04F}"/>
              </a:ext>
            </a:extLst>
          </p:cNvPr>
          <p:cNvSpPr/>
          <p:nvPr/>
        </p:nvSpPr>
        <p:spPr>
          <a:xfrm>
            <a:off x="3457693" y="3440976"/>
            <a:ext cx="707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/>
              <a:t>RBM</a:t>
            </a:r>
            <a:endParaRPr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E1550D69-B9C5-2748-A04A-CBC1E18BA70C}"/>
              </a:ext>
            </a:extLst>
          </p:cNvPr>
          <p:cNvSpPr/>
          <p:nvPr/>
        </p:nvSpPr>
        <p:spPr>
          <a:xfrm>
            <a:off x="3603566" y="499177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/>
              <a:t>…</a:t>
            </a:r>
            <a:endParaRPr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F9329B9-1296-A547-8422-FEE37F2D7F22}"/>
              </a:ext>
            </a:extLst>
          </p:cNvPr>
          <p:cNvSpPr/>
          <p:nvPr/>
        </p:nvSpPr>
        <p:spPr>
          <a:xfrm>
            <a:off x="8098920" y="3244334"/>
            <a:ext cx="686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/>
              <a:t>DBN</a:t>
            </a:r>
            <a:endParaRPr lang="ja-JP" altLang="en-US"/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32D3BF41-869E-3E4F-B7F9-D5DB7434F676}"/>
              </a:ext>
            </a:extLst>
          </p:cNvPr>
          <p:cNvSpPr/>
          <p:nvPr/>
        </p:nvSpPr>
        <p:spPr>
          <a:xfrm>
            <a:off x="5606796" y="485562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1557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4E2CD1-9733-B94F-A0D9-5BF345914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深層信念ネットワークの詳細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BC20E6B-4BBB-1345-825F-8EDAD6867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2312" cy="435133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ja-JP" altLang="en-US"/>
              <a:t>最初の隠れ層を入力層と同時に訓練し、最初の</a:t>
            </a:r>
            <a:r>
              <a:rPr lang="en-US" altLang="ja-JP" dirty="0"/>
              <a:t>RBM</a:t>
            </a:r>
            <a:r>
              <a:rPr lang="ja-JP" altLang="en-US"/>
              <a:t>を作成する。</a:t>
            </a:r>
            <a:endParaRPr lang="en-US" altLang="ja-JP" dirty="0"/>
          </a:p>
          <a:p>
            <a:pPr>
              <a:lnSpc>
                <a:spcPct val="110000"/>
              </a:lnSpc>
            </a:pPr>
            <a:r>
              <a:rPr kumimoji="1" lang="ja-JP" altLang="en-US"/>
              <a:t>次に最初の</a:t>
            </a:r>
            <a:r>
              <a:rPr kumimoji="1" lang="en-US" altLang="ja-JP" dirty="0"/>
              <a:t>RBM</a:t>
            </a:r>
            <a:r>
              <a:rPr kumimoji="1" lang="ja-JP" altLang="en-US"/>
              <a:t>の隠れ層を次の</a:t>
            </a:r>
            <a:r>
              <a:rPr kumimoji="1" lang="en-US" altLang="ja-JP" dirty="0"/>
              <a:t>RBM</a:t>
            </a:r>
            <a:r>
              <a:rPr kumimoji="1" lang="ja-JP" altLang="en-US"/>
              <a:t>の可視層として、すべての層の学習が終わるまで繰り返す。</a:t>
            </a:r>
            <a:endParaRPr kumimoji="1" lang="en-US" altLang="ja-JP" dirty="0"/>
          </a:p>
          <a:p>
            <a:pPr>
              <a:lnSpc>
                <a:spcPct val="110000"/>
              </a:lnSpc>
            </a:pPr>
            <a:r>
              <a:rPr kumimoji="1" lang="ja-JP" altLang="en-US"/>
              <a:t>基本的に教師ラベルを用いない学習ではあるが</a:t>
            </a:r>
            <a:r>
              <a:rPr lang="ja-JP" altLang="en-US"/>
              <a:t>、</a:t>
            </a:r>
            <a:r>
              <a:rPr lang="en-US" altLang="ja-JP" dirty="0"/>
              <a:t>DBN</a:t>
            </a:r>
            <a:r>
              <a:rPr lang="ja-JP" altLang="en-US"/>
              <a:t>の最後の数層を</a:t>
            </a:r>
            <a:r>
              <a:rPr lang="en-US" altLang="ja-JP" dirty="0"/>
              <a:t>fine-tuning</a:t>
            </a:r>
            <a:r>
              <a:rPr lang="ja-JP" altLang="en-US"/>
              <a:t>する手法もある。</a:t>
            </a:r>
            <a:endParaRPr kumimoji="1" lang="ja-JP" altLang="en-US"/>
          </a:p>
        </p:txBody>
      </p:sp>
      <p:pic>
        <p:nvPicPr>
          <p:cNvPr id="4" name="図 3" descr="ダイアグラム, 概略図&#10;&#10;自動的に生成された説明">
            <a:extLst>
              <a:ext uri="{FF2B5EF4-FFF2-40B4-BE49-F238E27FC236}">
                <a16:creationId xmlns:a16="http://schemas.microsoft.com/office/drawing/2014/main" id="{08A6D025-0FC2-6A4F-98FD-2DD9DC7E0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624" y="2067274"/>
            <a:ext cx="3818367" cy="3843655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B8D210F-F171-2844-91B5-0868E27524DF}"/>
              </a:ext>
            </a:extLst>
          </p:cNvPr>
          <p:cNvSpPr txBox="1"/>
          <p:nvPr/>
        </p:nvSpPr>
        <p:spPr>
          <a:xfrm>
            <a:off x="9299365" y="53522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入力層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9E244E-AA6B-3A4E-837E-FC17119FDDEB}"/>
              </a:ext>
            </a:extLst>
          </p:cNvPr>
          <p:cNvSpPr txBox="1"/>
          <p:nvPr/>
        </p:nvSpPr>
        <p:spPr>
          <a:xfrm>
            <a:off x="9299364" y="454435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隠れ</a:t>
            </a:r>
            <a:r>
              <a:rPr kumimoji="1" lang="ja-JP" altLang="en-US"/>
              <a:t>層</a:t>
            </a:r>
          </a:p>
        </p:txBody>
      </p:sp>
      <p:sp>
        <p:nvSpPr>
          <p:cNvPr id="10" name="右中かっこ 9">
            <a:extLst>
              <a:ext uri="{FF2B5EF4-FFF2-40B4-BE49-F238E27FC236}">
                <a16:creationId xmlns:a16="http://schemas.microsoft.com/office/drawing/2014/main" id="{DA7CD2C3-6E56-AA4A-BB42-6C0F2E2C064E}"/>
              </a:ext>
            </a:extLst>
          </p:cNvPr>
          <p:cNvSpPr/>
          <p:nvPr/>
        </p:nvSpPr>
        <p:spPr>
          <a:xfrm>
            <a:off x="10176527" y="4267200"/>
            <a:ext cx="186673" cy="1454420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右中かっこ 10">
            <a:extLst>
              <a:ext uri="{FF2B5EF4-FFF2-40B4-BE49-F238E27FC236}">
                <a16:creationId xmlns:a16="http://schemas.microsoft.com/office/drawing/2014/main" id="{482DBD8B-5833-854D-A9AC-19AE9321970A}"/>
              </a:ext>
            </a:extLst>
          </p:cNvPr>
          <p:cNvSpPr/>
          <p:nvPr/>
        </p:nvSpPr>
        <p:spPr>
          <a:xfrm>
            <a:off x="9989854" y="3130404"/>
            <a:ext cx="186673" cy="1454420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9BA49EE-B5D2-2840-8587-BBD7B163F495}"/>
              </a:ext>
            </a:extLst>
          </p:cNvPr>
          <p:cNvSpPr txBox="1"/>
          <p:nvPr/>
        </p:nvSpPr>
        <p:spPr>
          <a:xfrm>
            <a:off x="9017095" y="421549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可視層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83C66B4-F970-4E41-BFB9-F803F10F5A4E}"/>
              </a:ext>
            </a:extLst>
          </p:cNvPr>
          <p:cNvSpPr txBox="1"/>
          <p:nvPr/>
        </p:nvSpPr>
        <p:spPr>
          <a:xfrm>
            <a:off x="9017094" y="344143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隠れ</a:t>
            </a:r>
            <a:r>
              <a:rPr kumimoji="1" lang="ja-JP" altLang="en-US"/>
              <a:t>層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23AD187-10BD-E144-A855-EB7AD1B2318D}"/>
              </a:ext>
            </a:extLst>
          </p:cNvPr>
          <p:cNvSpPr txBox="1"/>
          <p:nvPr/>
        </p:nvSpPr>
        <p:spPr>
          <a:xfrm>
            <a:off x="10311104" y="4834652"/>
            <a:ext cx="163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１つ目の</a:t>
            </a:r>
            <a:r>
              <a:rPr kumimoji="1" lang="en-US" altLang="ja-JP" dirty="0"/>
              <a:t>RBM</a:t>
            </a:r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4BCBB0B-29CB-7943-ACAC-42936E57FFB3}"/>
              </a:ext>
            </a:extLst>
          </p:cNvPr>
          <p:cNvSpPr txBox="1"/>
          <p:nvPr/>
        </p:nvSpPr>
        <p:spPr>
          <a:xfrm>
            <a:off x="10176527" y="3700077"/>
            <a:ext cx="163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２</a:t>
            </a:r>
            <a:r>
              <a:rPr kumimoji="1" lang="ja-JP" altLang="en-US"/>
              <a:t>つ目の</a:t>
            </a:r>
            <a:r>
              <a:rPr kumimoji="1" lang="en-US" altLang="ja-JP" dirty="0"/>
              <a:t>RBM</a:t>
            </a:r>
            <a:endParaRPr kumimoji="1" lang="ja-JP" altLang="en-US"/>
          </a:p>
        </p:txBody>
      </p:sp>
      <p:sp>
        <p:nvSpPr>
          <p:cNvPr id="17" name="右中かっこ 16">
            <a:extLst>
              <a:ext uri="{FF2B5EF4-FFF2-40B4-BE49-F238E27FC236}">
                <a16:creationId xmlns:a16="http://schemas.microsoft.com/office/drawing/2014/main" id="{BEF426BE-9664-AA44-A216-6D418B56AA3B}"/>
              </a:ext>
            </a:extLst>
          </p:cNvPr>
          <p:cNvSpPr/>
          <p:nvPr/>
        </p:nvSpPr>
        <p:spPr>
          <a:xfrm>
            <a:off x="9894257" y="2239611"/>
            <a:ext cx="186673" cy="1127577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198AF31-CFC7-FD4B-BA01-851FA3D0C965}"/>
              </a:ext>
            </a:extLst>
          </p:cNvPr>
          <p:cNvSpPr txBox="1"/>
          <p:nvPr/>
        </p:nvSpPr>
        <p:spPr>
          <a:xfrm>
            <a:off x="8997596" y="311257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可視層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660A3DC-0A43-F343-9B51-372376B58D27}"/>
              </a:ext>
            </a:extLst>
          </p:cNvPr>
          <p:cNvSpPr txBox="1"/>
          <p:nvPr/>
        </p:nvSpPr>
        <p:spPr>
          <a:xfrm>
            <a:off x="8969295" y="223961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隠れ</a:t>
            </a:r>
            <a:r>
              <a:rPr kumimoji="1" lang="ja-JP" altLang="en-US"/>
              <a:t>層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560ED53D-1A14-7345-9BD8-CE585951D04B}"/>
              </a:ext>
            </a:extLst>
          </p:cNvPr>
          <p:cNvSpPr txBox="1"/>
          <p:nvPr/>
        </p:nvSpPr>
        <p:spPr>
          <a:xfrm>
            <a:off x="10176527" y="2623770"/>
            <a:ext cx="1527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3</a:t>
            </a:r>
            <a:r>
              <a:rPr kumimoji="1" lang="ja-JP" altLang="en-US"/>
              <a:t>つ目の</a:t>
            </a:r>
            <a:r>
              <a:rPr kumimoji="1" lang="en-US" altLang="ja-JP" dirty="0"/>
              <a:t>RBM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6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86292B-CF87-5643-B763-E9904D810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本章のタスク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B4117D6-F2BE-7041-962C-30E1D8C34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58823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MNIST</a:t>
            </a:r>
            <a:r>
              <a:rPr kumimoji="1" lang="ja-JP" altLang="en-US"/>
              <a:t>画像クラス分類</a:t>
            </a:r>
            <a:endParaRPr kumimoji="1" lang="en-US" altLang="ja-JP" dirty="0"/>
          </a:p>
          <a:p>
            <a:pPr lvl="1"/>
            <a:r>
              <a:rPr kumimoji="1" lang="ja-JP" altLang="en-US"/>
              <a:t>手書き文字の分類タスク</a:t>
            </a:r>
            <a:endParaRPr kumimoji="1" lang="en-US" altLang="ja-JP" dirty="0"/>
          </a:p>
          <a:p>
            <a:r>
              <a:rPr lang="en-US" altLang="ja-JP" dirty="0"/>
              <a:t>DBN</a:t>
            </a:r>
            <a:r>
              <a:rPr lang="ja-JP" altLang="en-US"/>
              <a:t>は訓練データを生成するために使用されている。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275C29F-7402-534E-982A-2A1277503C26}"/>
              </a:ext>
            </a:extLst>
          </p:cNvPr>
          <p:cNvSpPr/>
          <p:nvPr/>
        </p:nvSpPr>
        <p:spPr>
          <a:xfrm>
            <a:off x="3267456" y="3962400"/>
            <a:ext cx="2121408" cy="768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訓練データを制限した</a:t>
            </a:r>
            <a:r>
              <a:rPr kumimoji="1" lang="en-US" altLang="ja-JP" dirty="0"/>
              <a:t>MNIST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108C1C7-0864-9D46-A4BF-9602E67C858B}"/>
              </a:ext>
            </a:extLst>
          </p:cNvPr>
          <p:cNvSpPr/>
          <p:nvPr/>
        </p:nvSpPr>
        <p:spPr>
          <a:xfrm>
            <a:off x="6083808" y="3962400"/>
            <a:ext cx="1725168" cy="76809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DBN</a:t>
            </a:r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E69BFD4-6541-504F-9C3E-27B374C55535}"/>
              </a:ext>
            </a:extLst>
          </p:cNvPr>
          <p:cNvSpPr/>
          <p:nvPr/>
        </p:nvSpPr>
        <p:spPr>
          <a:xfrm>
            <a:off x="8656322" y="3951033"/>
            <a:ext cx="2121408" cy="779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訓練データを増やした</a:t>
            </a:r>
            <a:r>
              <a:rPr kumimoji="1" lang="en-US" altLang="ja-JP" dirty="0"/>
              <a:t>MNIST</a:t>
            </a:r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6990C4D-45DF-9B49-A5E7-9B8617C86B5E}"/>
              </a:ext>
            </a:extLst>
          </p:cNvPr>
          <p:cNvSpPr/>
          <p:nvPr/>
        </p:nvSpPr>
        <p:spPr>
          <a:xfrm>
            <a:off x="3267456" y="5529897"/>
            <a:ext cx="2121408" cy="779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訓練データを増やした</a:t>
            </a:r>
            <a:r>
              <a:rPr lang="en-US" altLang="ja-JP" dirty="0"/>
              <a:t>MNIST</a:t>
            </a:r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1269D0E-41C6-2D47-8C8B-364E5BD9D147}"/>
              </a:ext>
            </a:extLst>
          </p:cNvPr>
          <p:cNvSpPr/>
          <p:nvPr/>
        </p:nvSpPr>
        <p:spPr>
          <a:xfrm>
            <a:off x="6083808" y="5529897"/>
            <a:ext cx="1725168" cy="76809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LightGBM</a:t>
            </a:r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6CD4B-04E1-1B4E-9047-D7DEF3E96600}"/>
              </a:ext>
            </a:extLst>
          </p:cNvPr>
          <p:cNvSpPr/>
          <p:nvPr/>
        </p:nvSpPr>
        <p:spPr>
          <a:xfrm>
            <a:off x="8656322" y="5529897"/>
            <a:ext cx="2121408" cy="779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予測</a:t>
            </a:r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C79162E-81C6-EC4D-9747-4846DEF93783}"/>
              </a:ext>
            </a:extLst>
          </p:cNvPr>
          <p:cNvSpPr txBox="1"/>
          <p:nvPr/>
        </p:nvSpPr>
        <p:spPr>
          <a:xfrm>
            <a:off x="1109472" y="4011013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Step1</a:t>
            </a:r>
          </a:p>
          <a:p>
            <a:r>
              <a:rPr kumimoji="1" lang="ja-JP" altLang="en-US"/>
              <a:t>教師なし学習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B608DA3-1EE1-1849-9BA7-EF455706BD41}"/>
              </a:ext>
            </a:extLst>
          </p:cNvPr>
          <p:cNvSpPr txBox="1"/>
          <p:nvPr/>
        </p:nvSpPr>
        <p:spPr>
          <a:xfrm>
            <a:off x="1109472" y="5529897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Step2</a:t>
            </a:r>
          </a:p>
          <a:p>
            <a:r>
              <a:rPr kumimoji="1" lang="ja-JP" altLang="en-US"/>
              <a:t>教師あり学習</a:t>
            </a: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5A83DBD8-0F76-B949-8BDF-57489643707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388864" y="4346448"/>
            <a:ext cx="69494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2243EEA4-AC53-B446-A9D1-D5D89D5BE718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7808976" y="4340765"/>
            <a:ext cx="847346" cy="56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5792C212-04F2-1249-9BF8-4F5B55A9572B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5388864" y="5913945"/>
            <a:ext cx="694944" cy="56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3CB77E04-CCB2-204A-847E-314F611CEF59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7808976" y="5913945"/>
            <a:ext cx="847346" cy="56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3687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C0660D-9A7E-8B4C-A618-E5127B5E6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RBM</a:t>
            </a:r>
            <a:r>
              <a:rPr lang="ja-JP" altLang="en-US"/>
              <a:t>が学習した特徴量</a:t>
            </a:r>
            <a:endParaRPr kumimoji="1" lang="ja-JP" altLang="en-US"/>
          </a:p>
        </p:txBody>
      </p:sp>
      <p:pic>
        <p:nvPicPr>
          <p:cNvPr id="5" name="コンテンツ プレースホルダー 4" descr="白黒写真のコラージュ&#10;&#10;中程度の精度で自動的に生成された説明">
            <a:extLst>
              <a:ext uri="{FF2B5EF4-FFF2-40B4-BE49-F238E27FC236}">
                <a16:creationId xmlns:a16="http://schemas.microsoft.com/office/drawing/2014/main" id="{3BBE78C5-38C2-8047-950C-69F4605F6C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3500" y="1690688"/>
            <a:ext cx="4838700" cy="1573617"/>
          </a:xfrm>
        </p:spPr>
      </p:pic>
      <p:pic>
        <p:nvPicPr>
          <p:cNvPr id="7" name="図 6" descr="カレンダー が含まれている画像&#10;&#10;自動的に生成された説明">
            <a:extLst>
              <a:ext uri="{FF2B5EF4-FFF2-40B4-BE49-F238E27FC236}">
                <a16:creationId xmlns:a16="http://schemas.microsoft.com/office/drawing/2014/main" id="{A027F5C1-18CB-CD4B-8091-CA0E4F688B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0" y="3224623"/>
            <a:ext cx="4838700" cy="1591631"/>
          </a:xfrm>
          <a:prstGeom prst="rect">
            <a:avLst/>
          </a:prstGeom>
        </p:spPr>
      </p:pic>
      <p:pic>
        <p:nvPicPr>
          <p:cNvPr id="9" name="図 8" descr="白い背景と黒い文字&#10;&#10;中程度の精度で自動的に生成された説明">
            <a:extLst>
              <a:ext uri="{FF2B5EF4-FFF2-40B4-BE49-F238E27FC236}">
                <a16:creationId xmlns:a16="http://schemas.microsoft.com/office/drawing/2014/main" id="{728C3474-7E48-CC45-B4AB-4235ED499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3500" y="4816254"/>
            <a:ext cx="4838700" cy="1576457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1D72C8C-435C-EC47-8166-2750BBAD28C0}"/>
              </a:ext>
            </a:extLst>
          </p:cNvPr>
          <p:cNvSpPr txBox="1"/>
          <p:nvPr/>
        </p:nvSpPr>
        <p:spPr>
          <a:xfrm>
            <a:off x="1435100" y="229283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</a:t>
            </a:r>
            <a:r>
              <a:rPr kumimoji="1" lang="ja-JP" altLang="en-US"/>
              <a:t>層目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1FC4656-950D-9243-BD56-5AA7F96D5D23}"/>
              </a:ext>
            </a:extLst>
          </p:cNvPr>
          <p:cNvSpPr txBox="1"/>
          <p:nvPr/>
        </p:nvSpPr>
        <p:spPr>
          <a:xfrm>
            <a:off x="1447671" y="3835772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2</a:t>
            </a:r>
            <a:r>
              <a:rPr kumimoji="1" lang="ja-JP" altLang="en-US"/>
              <a:t>層目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D30A300-D9D4-364B-8638-2834FDC16037}"/>
              </a:ext>
            </a:extLst>
          </p:cNvPr>
          <p:cNvSpPr txBox="1"/>
          <p:nvPr/>
        </p:nvSpPr>
        <p:spPr>
          <a:xfrm>
            <a:off x="1447671" y="5419816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3</a:t>
            </a:r>
            <a:r>
              <a:rPr kumimoji="1" lang="ja-JP" altLang="en-US"/>
              <a:t>層目</a:t>
            </a:r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2926B1FD-72C6-514C-B9D7-68078938EE2A}"/>
              </a:ext>
            </a:extLst>
          </p:cNvPr>
          <p:cNvSpPr/>
          <p:nvPr/>
        </p:nvSpPr>
        <p:spPr>
          <a:xfrm>
            <a:off x="7544058" y="1989494"/>
            <a:ext cx="279400" cy="42291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E2DF7E3-2FFE-304C-99FF-22A005500C2C}"/>
              </a:ext>
            </a:extLst>
          </p:cNvPr>
          <p:cNvSpPr txBox="1"/>
          <p:nvPr/>
        </p:nvSpPr>
        <p:spPr>
          <a:xfrm>
            <a:off x="7823458" y="3887976"/>
            <a:ext cx="41585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層が深くなるほど抽象的な</a:t>
            </a:r>
          </a:p>
          <a:p>
            <a:r>
              <a:rPr kumimoji="1" lang="en-US" altLang="ja-JP" dirty="0"/>
              <a:t>MNIST</a:t>
            </a:r>
            <a:r>
              <a:rPr kumimoji="1" lang="ja-JP" altLang="en-US"/>
              <a:t>データの特徴を学習している。</a:t>
            </a:r>
          </a:p>
        </p:txBody>
      </p:sp>
    </p:spTree>
    <p:extLst>
      <p:ext uri="{BB962C8B-B14F-4D97-AF65-F5344CB8AC3E}">
        <p14:creationId xmlns:p14="http://schemas.microsoft.com/office/powerpoint/2010/main" val="2257397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 descr="ダイアグラム&#10;&#10;中程度の精度で自動的に生成された説明">
            <a:extLst>
              <a:ext uri="{FF2B5EF4-FFF2-40B4-BE49-F238E27FC236}">
                <a16:creationId xmlns:a16="http://schemas.microsoft.com/office/drawing/2014/main" id="{4D3070BF-943A-4144-B7AC-397EAEB533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081"/>
          <a:stretch/>
        </p:blipFill>
        <p:spPr>
          <a:xfrm rot="10800000">
            <a:off x="5944269" y="1955006"/>
            <a:ext cx="3312076" cy="1232694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A5BB0F0-A7FB-C24E-98A6-5B7FEBD51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完全な深層信念ネットワーク</a:t>
            </a:r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3459B531-16E9-304A-A814-56854A61E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48172" cy="4351338"/>
          </a:xfrm>
        </p:spPr>
        <p:txBody>
          <a:bodyPr>
            <a:normAutofit fontScale="92500" lnSpcReduction="10000"/>
          </a:bodyPr>
          <a:lstStyle/>
          <a:p>
            <a:r>
              <a:rPr lang="ja-JP" altLang="en-US"/>
              <a:t>これまで学習した３つの</a:t>
            </a:r>
            <a:r>
              <a:rPr lang="en-US" altLang="ja-JP" dirty="0"/>
              <a:t>RBM</a:t>
            </a:r>
            <a:r>
              <a:rPr lang="ja-JP" altLang="en-US"/>
              <a:t>に４層目の</a:t>
            </a:r>
            <a:r>
              <a:rPr lang="en-US" altLang="ja-JP" dirty="0"/>
              <a:t>RBM</a:t>
            </a:r>
            <a:r>
              <a:rPr lang="ja-JP" altLang="en-US"/>
              <a:t>を加えたものを「完全な深層信念ネットワーク」と呼ぶ。</a:t>
            </a:r>
            <a:endParaRPr lang="en-US" altLang="ja-JP" dirty="0"/>
          </a:p>
          <a:p>
            <a:r>
              <a:rPr lang="ja-JP" altLang="en-US"/>
              <a:t>４層目の</a:t>
            </a:r>
            <a:r>
              <a:rPr lang="en-US" altLang="ja-JP" dirty="0"/>
              <a:t>RBM</a:t>
            </a:r>
            <a:r>
              <a:rPr lang="ja-JP" altLang="en-US"/>
              <a:t>は、順方向と逆方向パスを行い、生成モデル全体を改善する。</a:t>
            </a:r>
            <a:endParaRPr lang="en-US" altLang="ja-JP" dirty="0"/>
          </a:p>
          <a:p>
            <a:r>
              <a:rPr lang="ja-JP" altLang="en-US"/>
              <a:t>ネットワーク全体で順方向パスと逆方向パスを行う際、学習済みの</a:t>
            </a:r>
            <a:r>
              <a:rPr lang="en-US" altLang="ja-JP" dirty="0"/>
              <a:t>RBM</a:t>
            </a:r>
            <a:r>
              <a:rPr lang="ja-JP" altLang="en-US"/>
              <a:t>は重みを更新せず、４層目の</a:t>
            </a:r>
            <a:r>
              <a:rPr lang="en-US" altLang="ja-JP" dirty="0"/>
              <a:t>RBM</a:t>
            </a:r>
            <a:r>
              <a:rPr lang="ja-JP" altLang="en-US"/>
              <a:t>のみ重みを更新する。</a:t>
            </a:r>
          </a:p>
        </p:txBody>
      </p:sp>
      <p:pic>
        <p:nvPicPr>
          <p:cNvPr id="8" name="図 7" descr="ダイアグラム, 概略図&#10;&#10;自動的に生成された説明">
            <a:extLst>
              <a:ext uri="{FF2B5EF4-FFF2-40B4-BE49-F238E27FC236}">
                <a16:creationId xmlns:a16="http://schemas.microsoft.com/office/drawing/2014/main" id="{11C9C1C4-2FB4-C14F-99A8-952CD3F76C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97"/>
          <a:stretch/>
        </p:blipFill>
        <p:spPr>
          <a:xfrm>
            <a:off x="5691123" y="2806699"/>
            <a:ext cx="3818600" cy="3686400"/>
          </a:xfrm>
          <a:prstGeom prst="rect">
            <a:avLst/>
          </a:prstGeom>
        </p:spPr>
      </p:pic>
      <p:sp>
        <p:nvSpPr>
          <p:cNvPr id="10" name="右中かっこ 9">
            <a:extLst>
              <a:ext uri="{FF2B5EF4-FFF2-40B4-BE49-F238E27FC236}">
                <a16:creationId xmlns:a16="http://schemas.microsoft.com/office/drawing/2014/main" id="{64AAFE70-335D-344F-8F2E-EBA5010E6A46}"/>
              </a:ext>
            </a:extLst>
          </p:cNvPr>
          <p:cNvSpPr/>
          <p:nvPr/>
        </p:nvSpPr>
        <p:spPr>
          <a:xfrm>
            <a:off x="9256345" y="2921000"/>
            <a:ext cx="248627" cy="3416300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D190B0C-798B-EF46-BD3B-255239604A72}"/>
              </a:ext>
            </a:extLst>
          </p:cNvPr>
          <p:cNvSpPr txBox="1"/>
          <p:nvPr/>
        </p:nvSpPr>
        <p:spPr>
          <a:xfrm>
            <a:off x="9906000" y="4465121"/>
            <a:ext cx="1861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学習済みの</a:t>
            </a:r>
            <a:r>
              <a:rPr kumimoji="1" lang="en-US" altLang="ja-JP" dirty="0"/>
              <a:t>RBM</a:t>
            </a:r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47B2F9F-22AF-C649-B9BA-1AEF04A5808A}"/>
              </a:ext>
            </a:extLst>
          </p:cNvPr>
          <p:cNvSpPr/>
          <p:nvPr/>
        </p:nvSpPr>
        <p:spPr>
          <a:xfrm>
            <a:off x="5944269" y="1955006"/>
            <a:ext cx="3560703" cy="137239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B8E2BA8-131D-1541-9033-705D1EB9F58D}"/>
              </a:ext>
            </a:extLst>
          </p:cNvPr>
          <p:cNvSpPr txBox="1"/>
          <p:nvPr/>
        </p:nvSpPr>
        <p:spPr>
          <a:xfrm>
            <a:off x="9504972" y="2315947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生成モデル全体を</a:t>
            </a:r>
            <a:endParaRPr kumimoji="1" lang="en-US" altLang="ja-JP" dirty="0"/>
          </a:p>
          <a:p>
            <a:r>
              <a:rPr kumimoji="1" lang="ja-JP" altLang="en-US"/>
              <a:t>改善する</a:t>
            </a:r>
            <a:r>
              <a:rPr kumimoji="1" lang="en-US" altLang="ja-JP" dirty="0"/>
              <a:t>RBM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6377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31D56B-D402-8E4F-9B4D-283930E59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DBN</a:t>
            </a:r>
            <a:r>
              <a:rPr kumimoji="1" lang="ja-JP" altLang="en-US"/>
              <a:t>の再構成誤差</a:t>
            </a:r>
          </a:p>
        </p:txBody>
      </p:sp>
      <p:pic>
        <p:nvPicPr>
          <p:cNvPr id="5" name="コンテンツ プレースホルダー 4" descr="グラフ&#10;&#10;自動的に生成された説明">
            <a:extLst>
              <a:ext uri="{FF2B5EF4-FFF2-40B4-BE49-F238E27FC236}">
                <a16:creationId xmlns:a16="http://schemas.microsoft.com/office/drawing/2014/main" id="{47654B45-D943-574E-969D-134244A110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6250" y="2007394"/>
            <a:ext cx="6159500" cy="4353108"/>
          </a:xfrm>
        </p:spPr>
      </p:pic>
    </p:spTree>
    <p:extLst>
      <p:ext uri="{BB962C8B-B14F-4D97-AF65-F5344CB8AC3E}">
        <p14:creationId xmlns:p14="http://schemas.microsoft.com/office/powerpoint/2010/main" val="3936186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DE7367-ED36-0D4E-A12F-0CD205624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4</a:t>
            </a:r>
            <a:r>
              <a:rPr kumimoji="1" lang="ja-JP" altLang="en-US"/>
              <a:t>層目の</a:t>
            </a:r>
            <a:r>
              <a:rPr kumimoji="1" lang="en-US" altLang="ja-JP" dirty="0"/>
              <a:t>RBM</a:t>
            </a:r>
            <a:r>
              <a:rPr kumimoji="1" lang="ja-JP" altLang="en-US"/>
              <a:t>の特徴量</a:t>
            </a:r>
          </a:p>
        </p:txBody>
      </p:sp>
      <p:pic>
        <p:nvPicPr>
          <p:cNvPr id="5" name="コンテンツ プレースホルダー 4" descr="フィールド, 大きい, フェンス, ウマ が含まれている画像&#10;&#10;自動的に生成された説明">
            <a:extLst>
              <a:ext uri="{FF2B5EF4-FFF2-40B4-BE49-F238E27FC236}">
                <a16:creationId xmlns:a16="http://schemas.microsoft.com/office/drawing/2014/main" id="{2D7023A9-980E-2A4E-800C-2732C5B537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64938"/>
            <a:ext cx="10515600" cy="3272712"/>
          </a:xfr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4F55FEB-2580-9B41-978A-AA75627BEDCF}"/>
              </a:ext>
            </a:extLst>
          </p:cNvPr>
          <p:cNvSpPr/>
          <p:nvPr/>
        </p:nvSpPr>
        <p:spPr>
          <a:xfrm>
            <a:off x="3048000" y="579574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ja-JP" altLang="en-US"/>
              <a:t>抽象的な</a:t>
            </a:r>
            <a:r>
              <a:rPr lang="en-US" altLang="ja-JP" dirty="0"/>
              <a:t>MNIST</a:t>
            </a:r>
            <a:r>
              <a:rPr lang="ja-JP" altLang="en-US"/>
              <a:t>データの特徴を学習している。</a:t>
            </a:r>
          </a:p>
        </p:txBody>
      </p:sp>
    </p:spTree>
    <p:extLst>
      <p:ext uri="{BB962C8B-B14F-4D97-AF65-F5344CB8AC3E}">
        <p14:creationId xmlns:p14="http://schemas.microsoft.com/office/powerpoint/2010/main" val="2196915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B005A8-27AA-1043-B0A9-7866A32A4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DBN</a:t>
            </a:r>
            <a:r>
              <a:rPr kumimoji="1" lang="ja-JP" altLang="en-US"/>
              <a:t>を用いた画像生成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2898FF5-B24C-EE4E-9569-2CBD4359B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849243" cy="4351338"/>
          </a:xfrm>
        </p:spPr>
        <p:txBody>
          <a:bodyPr/>
          <a:lstStyle/>
          <a:p>
            <a:r>
              <a:rPr kumimoji="1" lang="en-US" altLang="ja-JP" dirty="0"/>
              <a:t>MNIST</a:t>
            </a:r>
            <a:r>
              <a:rPr kumimoji="1" lang="ja-JP" altLang="en-US"/>
              <a:t>データの訓練セットを</a:t>
            </a:r>
            <a:r>
              <a:rPr kumimoji="1" lang="en-US" altLang="ja-JP" dirty="0"/>
              <a:t>5000</a:t>
            </a:r>
            <a:r>
              <a:rPr lang="ja-JP" altLang="en-US"/>
              <a:t>個に制限する。</a:t>
            </a:r>
            <a:endParaRPr lang="en-US" altLang="ja-JP" dirty="0"/>
          </a:p>
          <a:p>
            <a:r>
              <a:rPr kumimoji="1" lang="en-US" altLang="ja-JP" dirty="0"/>
              <a:t>5000</a:t>
            </a:r>
            <a:r>
              <a:rPr kumimoji="1" lang="ja-JP" altLang="en-US"/>
              <a:t>のラベル付き画像を</a:t>
            </a:r>
            <a:r>
              <a:rPr kumimoji="1" lang="en-US" altLang="ja-JP" dirty="0"/>
              <a:t>DBN</a:t>
            </a:r>
            <a:r>
              <a:rPr kumimoji="1" lang="ja-JP" altLang="en-US"/>
              <a:t>を用いた生成モデルで新しい画像を</a:t>
            </a:r>
            <a:r>
              <a:rPr kumimoji="1" lang="en-US" altLang="ja-JP" dirty="0"/>
              <a:t>20</a:t>
            </a:r>
            <a:r>
              <a:rPr kumimoji="1" lang="ja-JP" altLang="en-US"/>
              <a:t>個生成する。</a:t>
            </a:r>
            <a:endParaRPr kumimoji="1" lang="en-US" altLang="ja-JP" dirty="0"/>
          </a:p>
          <a:p>
            <a:r>
              <a:rPr kumimoji="1" lang="ja-JP" altLang="en-US"/>
              <a:t>最終的に、</a:t>
            </a:r>
            <a:r>
              <a:rPr kumimoji="1" lang="en-US" altLang="ja-JP" dirty="0"/>
              <a:t>100000</a:t>
            </a:r>
            <a:r>
              <a:rPr kumimoji="1" lang="ja-JP" altLang="en-US"/>
              <a:t>個のラベル付きデータが作成され、このデータをもとに教示あり学習を行う。</a:t>
            </a:r>
          </a:p>
        </p:txBody>
      </p:sp>
      <p:pic>
        <p:nvPicPr>
          <p:cNvPr id="4" name="図 3" descr="ダイアグラム&#10;&#10;中程度の精度で自動的に生成された説明">
            <a:extLst>
              <a:ext uri="{FF2B5EF4-FFF2-40B4-BE49-F238E27FC236}">
                <a16:creationId xmlns:a16="http://schemas.microsoft.com/office/drawing/2014/main" id="{1040CA29-DC56-874B-95EE-5565BA21F5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081"/>
          <a:stretch/>
        </p:blipFill>
        <p:spPr>
          <a:xfrm rot="10800000">
            <a:off x="5944269" y="1955006"/>
            <a:ext cx="3312076" cy="1232694"/>
          </a:xfrm>
          <a:prstGeom prst="rect">
            <a:avLst/>
          </a:prstGeom>
        </p:spPr>
      </p:pic>
      <p:pic>
        <p:nvPicPr>
          <p:cNvPr id="5" name="図 4" descr="ダイアグラム, 概略図&#10;&#10;自動的に生成された説明">
            <a:extLst>
              <a:ext uri="{FF2B5EF4-FFF2-40B4-BE49-F238E27FC236}">
                <a16:creationId xmlns:a16="http://schemas.microsoft.com/office/drawing/2014/main" id="{2DD01DF4-1F43-5645-8824-9618AF38D9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97"/>
          <a:stretch/>
        </p:blipFill>
        <p:spPr>
          <a:xfrm>
            <a:off x="5691123" y="2806699"/>
            <a:ext cx="3818600" cy="368640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0B1E08A-D0A5-CA4B-BCC6-255609D23A77}"/>
              </a:ext>
            </a:extLst>
          </p:cNvPr>
          <p:cNvSpPr txBox="1"/>
          <p:nvPr/>
        </p:nvSpPr>
        <p:spPr>
          <a:xfrm>
            <a:off x="9256345" y="607654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入力画像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5907855-C2C4-CD4B-A3A3-F2E1B45ACDED}"/>
              </a:ext>
            </a:extLst>
          </p:cNvPr>
          <p:cNvSpPr txBox="1"/>
          <p:nvPr/>
        </p:nvSpPr>
        <p:spPr>
          <a:xfrm>
            <a:off x="10364341" y="607654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生成</a:t>
            </a:r>
            <a:r>
              <a:rPr kumimoji="1" lang="ja-JP" altLang="en-US"/>
              <a:t>画像</a:t>
            </a:r>
          </a:p>
        </p:txBody>
      </p:sp>
      <p:sp>
        <p:nvSpPr>
          <p:cNvPr id="10" name="U ターン矢印 9">
            <a:extLst>
              <a:ext uri="{FF2B5EF4-FFF2-40B4-BE49-F238E27FC236}">
                <a16:creationId xmlns:a16="http://schemas.microsoft.com/office/drawing/2014/main" id="{ED6B2259-3C6A-6B4D-BF23-09788F092265}"/>
              </a:ext>
            </a:extLst>
          </p:cNvPr>
          <p:cNvSpPr/>
          <p:nvPr/>
        </p:nvSpPr>
        <p:spPr>
          <a:xfrm>
            <a:off x="9693412" y="2225053"/>
            <a:ext cx="1342888" cy="3686400"/>
          </a:xfrm>
          <a:prstGeom prst="uturnArrow">
            <a:avLst>
              <a:gd name="adj1" fmla="val 16482"/>
              <a:gd name="adj2" fmla="val 16955"/>
              <a:gd name="adj3" fmla="val 16482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7D6BEF8-C924-434A-961C-494661480242}"/>
              </a:ext>
            </a:extLst>
          </p:cNvPr>
          <p:cNvSpPr txBox="1"/>
          <p:nvPr/>
        </p:nvSpPr>
        <p:spPr>
          <a:xfrm>
            <a:off x="6795439" y="1573491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学習済み</a:t>
            </a:r>
            <a:r>
              <a:rPr kumimoji="1" lang="en-US" altLang="ja-JP" dirty="0"/>
              <a:t>DBN</a:t>
            </a:r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D235865-4FFC-F440-BCAF-534A67875E1D}"/>
              </a:ext>
            </a:extLst>
          </p:cNvPr>
          <p:cNvSpPr txBox="1"/>
          <p:nvPr/>
        </p:nvSpPr>
        <p:spPr>
          <a:xfrm>
            <a:off x="9466640" y="177320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生成する過程</a:t>
            </a:r>
          </a:p>
        </p:txBody>
      </p:sp>
    </p:spTree>
    <p:extLst>
      <p:ext uri="{BB962C8B-B14F-4D97-AF65-F5344CB8AC3E}">
        <p14:creationId xmlns:p14="http://schemas.microsoft.com/office/powerpoint/2010/main" val="3791473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3803</TotalTime>
  <Words>447</Words>
  <Application>Microsoft Macintosh PowerPoint</Application>
  <PresentationFormat>ワイド画面</PresentationFormat>
  <Paragraphs>69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5" baseType="lpstr">
      <vt:lpstr>游ゴシック</vt:lpstr>
      <vt:lpstr>游ゴシック Light</vt:lpstr>
      <vt:lpstr>Arial</vt:lpstr>
      <vt:lpstr>Office テーマ</vt:lpstr>
      <vt:lpstr>深層信念ネットワーク</vt:lpstr>
      <vt:lpstr>深層信念ネットワーク（DBN）とは</vt:lpstr>
      <vt:lpstr>深層信念ネットワークの詳細</vt:lpstr>
      <vt:lpstr>本章のタスク</vt:lpstr>
      <vt:lpstr>RBMが学習した特徴量</vt:lpstr>
      <vt:lpstr>完全な深層信念ネットワーク</vt:lpstr>
      <vt:lpstr>DBNの再構成誤差</vt:lpstr>
      <vt:lpstr>4層目のRBMの特徴量</vt:lpstr>
      <vt:lpstr>DBNを用いた画像生成</vt:lpstr>
      <vt:lpstr>生成された画像</vt:lpstr>
      <vt:lpstr>教師あり学習の結果比較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クラスタリング</dc:title>
  <dc:creator>Tanaka Shunsuke</dc:creator>
  <cp:lastModifiedBy>Tanaka Shunsuke</cp:lastModifiedBy>
  <cp:revision>49</cp:revision>
  <dcterms:created xsi:type="dcterms:W3CDTF">2021-12-01T14:38:16Z</dcterms:created>
  <dcterms:modified xsi:type="dcterms:W3CDTF">2022-02-17T06:07:42Z</dcterms:modified>
</cp:coreProperties>
</file>

<file path=docProps/thumbnail.jpeg>
</file>